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17"/>
  </p:notesMasterIdLst>
  <p:handoutMasterIdLst>
    <p:handoutMasterId r:id="rId18"/>
  </p:handoutMasterIdLst>
  <p:sldIdLst>
    <p:sldId id="347" r:id="rId2"/>
    <p:sldId id="339" r:id="rId3"/>
    <p:sldId id="353" r:id="rId4"/>
    <p:sldId id="354" r:id="rId5"/>
    <p:sldId id="356" r:id="rId6"/>
    <p:sldId id="355" r:id="rId7"/>
    <p:sldId id="357" r:id="rId8"/>
    <p:sldId id="358" r:id="rId9"/>
    <p:sldId id="359" r:id="rId10"/>
    <p:sldId id="360" r:id="rId11"/>
    <p:sldId id="361" r:id="rId12"/>
    <p:sldId id="362" r:id="rId13"/>
    <p:sldId id="363" r:id="rId14"/>
    <p:sldId id="364" r:id="rId15"/>
    <p:sldId id="365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dellelo" initials="c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69340D"/>
    <a:srgbClr val="136789"/>
    <a:srgbClr val="526B6B"/>
    <a:srgbClr val="322E05"/>
    <a:srgbClr val="3E3805"/>
    <a:srgbClr val="26380C"/>
    <a:srgbClr val="506028"/>
    <a:srgbClr val="3399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82" autoAdjust="0"/>
    <p:restoredTop sz="86400" autoAdjust="0"/>
  </p:normalViewPr>
  <p:slideViewPr>
    <p:cSldViewPr>
      <p:cViewPr varScale="1">
        <p:scale>
          <a:sx n="60" d="100"/>
          <a:sy n="60" d="100"/>
        </p:scale>
        <p:origin x="1228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3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FFAB7-9EB2-42AE-B012-B876F6B6F628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09C29-5E82-41ED-8CE3-0988C23D1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110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7B491A9-5D56-A448-96C7-EB6CC08E6C9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790979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377803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554536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Open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2166816"/>
            <a:ext cx="9144000" cy="2524369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526B6B"/>
              </a:buClr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257306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1"/>
          <p:cNvSpPr>
            <a:spLocks noGrp="1"/>
          </p:cNvSpPr>
          <p:nvPr>
            <p:ph sz="quarter" idx="15"/>
          </p:nvPr>
        </p:nvSpPr>
        <p:spPr>
          <a:xfrm>
            <a:off x="703196" y="3771906"/>
            <a:ext cx="7737608" cy="672804"/>
          </a:xfrm>
        </p:spPr>
        <p:txBody>
          <a:bodyPr/>
          <a:lstStyle>
            <a:lvl1pPr algn="l">
              <a:buClr>
                <a:srgbClr val="3333CC"/>
              </a:buClr>
              <a:defRPr/>
            </a:lvl1pPr>
            <a:lvl2pPr algn="l">
              <a:buClr>
                <a:srgbClr val="3333CC"/>
              </a:buClr>
              <a:defRPr/>
            </a:lvl2pPr>
            <a:lvl3pPr algn="l">
              <a:buClr>
                <a:srgbClr val="3333CC"/>
              </a:buClr>
              <a:defRPr/>
            </a:lvl3pPr>
            <a:lvl4pPr algn="l">
              <a:buClr>
                <a:srgbClr val="3333CC"/>
              </a:buClr>
              <a:defRPr/>
            </a:lvl4pPr>
            <a:lvl5pPr algn="l"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687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19050"/>
            <a:ext cx="9052560" cy="1257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47305" y="1407393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Content Placeholder 7"/>
          <p:cNvSpPr>
            <a:spLocks noGrp="1"/>
          </p:cNvSpPr>
          <p:nvPr>
            <p:ph sz="quarter" idx="11"/>
          </p:nvPr>
        </p:nvSpPr>
        <p:spPr>
          <a:xfrm>
            <a:off x="4666904" y="1417784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352561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228600" y="4724400"/>
            <a:ext cx="8458200" cy="114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65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25400"/>
            <a:ext cx="9052560" cy="12573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1365080"/>
          </a:xfrm>
        </p:spPr>
        <p:txBody>
          <a:bodyPr/>
          <a:lstStyle>
            <a:lvl1pPr marL="457200" indent="-457200">
              <a:buClr>
                <a:srgbClr val="3333CC"/>
              </a:buClr>
              <a:buFont typeface="Arial" pitchFamily="34" charset="0"/>
              <a:buChar char="•"/>
              <a:defRPr sz="2600">
                <a:latin typeface="Arial" pitchFamily="34" charset="0"/>
                <a:cs typeface="Arial" pitchFamily="34" charset="0"/>
              </a:defRPr>
            </a:lvl1pPr>
            <a:lvl2pPr>
              <a:buClr>
                <a:srgbClr val="3333CC"/>
              </a:buClr>
              <a:defRPr sz="2400">
                <a:latin typeface="Arial" pitchFamily="34" charset="0"/>
                <a:cs typeface="Arial" pitchFamily="34" charset="0"/>
              </a:defRPr>
            </a:lvl2pPr>
            <a:lvl3pPr marL="1143000" indent="-228600">
              <a:buClr>
                <a:srgbClr val="3333CC"/>
              </a:buClr>
              <a:buFont typeface="Wingdings" pitchFamily="2" charset="2"/>
              <a:buChar char="§"/>
              <a:defRPr sz="2200">
                <a:latin typeface="Arial" pitchFamily="34" charset="0"/>
                <a:cs typeface="Arial" pitchFamily="34" charset="0"/>
              </a:defRPr>
            </a:lvl3pPr>
            <a:lvl4pPr marL="1371600" indent="0">
              <a:buClr>
                <a:srgbClr val="3333CC"/>
              </a:buClr>
              <a:buFontTx/>
              <a:buNone/>
              <a:defRPr>
                <a:latin typeface="Arial" pitchFamily="34" charset="0"/>
                <a:cs typeface="Arial" pitchFamily="34" charset="0"/>
              </a:defRPr>
            </a:lvl4pPr>
            <a:lvl5pPr marL="1828800" indent="0">
              <a:buClr>
                <a:srgbClr val="3333CC"/>
              </a:buClr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90600" y="3200400"/>
            <a:ext cx="199068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Table Placeholder 15"/>
          <p:cNvSpPr>
            <a:spLocks noGrp="1"/>
          </p:cNvSpPr>
          <p:nvPr>
            <p:ph type="tbl" sz="quarter" idx="12"/>
          </p:nvPr>
        </p:nvSpPr>
        <p:spPr>
          <a:xfrm>
            <a:off x="6172200" y="3200400"/>
            <a:ext cx="236220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41662" y="4753428"/>
            <a:ext cx="8673738" cy="1306734"/>
          </a:xfrm>
        </p:spPr>
        <p:txBody>
          <a:bodyPr/>
          <a:lstStyle>
            <a:lvl1pPr>
              <a:buClr>
                <a:srgbClr val="3333CC"/>
              </a:buClr>
              <a:defRPr/>
            </a:lvl1pPr>
            <a:lvl2pPr>
              <a:buClr>
                <a:srgbClr val="3333CC"/>
              </a:buClr>
              <a:defRPr/>
            </a:lvl2pPr>
            <a:lvl3pPr>
              <a:buClr>
                <a:srgbClr val="3333CC"/>
              </a:buClr>
              <a:defRPr/>
            </a:lvl3pPr>
            <a:lvl4pPr>
              <a:buClr>
                <a:srgbClr val="3333CC"/>
              </a:buClr>
              <a:defRPr/>
            </a:lvl4pPr>
            <a:lvl5pPr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352561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505200" y="3200400"/>
            <a:ext cx="2057400" cy="1219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5486400" y="2895600"/>
            <a:ext cx="1066800" cy="1676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40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19050"/>
            <a:ext cx="9052560" cy="1257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7239000" cy="304800"/>
          </a:xfrm>
        </p:spPr>
        <p:txBody>
          <a:bodyPr/>
          <a:lstStyle/>
          <a:p>
            <a:pPr lvl="0"/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47305" y="1875972"/>
            <a:ext cx="4019896" cy="397125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Content Placeholder 7"/>
          <p:cNvSpPr>
            <a:spLocks noGrp="1"/>
          </p:cNvSpPr>
          <p:nvPr>
            <p:ph sz="quarter" idx="11"/>
          </p:nvPr>
        </p:nvSpPr>
        <p:spPr>
          <a:xfrm>
            <a:off x="4666904" y="1886363"/>
            <a:ext cx="4019896" cy="397125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685800" y="5943600"/>
            <a:ext cx="7010400" cy="228600"/>
          </a:xfrm>
        </p:spPr>
        <p:txBody>
          <a:bodyPr/>
          <a:lstStyle/>
          <a:p>
            <a:pPr lvl="0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6352561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788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87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696" r:id="rId2"/>
    <p:sldLayoutId id="2147483697" r:id="rId3"/>
    <p:sldLayoutId id="2147483704" r:id="rId4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61963" indent="-461963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•"/>
        <a:defRPr sz="2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144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371600" indent="-457200" algn="l" defTabSz="914400" rtl="0" eaLnBrk="1" latinLnBrk="0" hangingPunct="1">
        <a:spcBef>
          <a:spcPct val="20000"/>
        </a:spcBef>
        <a:buClr>
          <a:srgbClr val="3333CC"/>
        </a:buClr>
        <a:buFont typeface="Wingdings" pitchFamily="2" charset="2"/>
        <a:buChar char="§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820863" indent="-449263" algn="l" defTabSz="914400" rtl="0" eaLnBrk="1" latinLnBrk="0" hangingPunct="1">
        <a:spcBef>
          <a:spcPct val="20000"/>
        </a:spcBef>
        <a:buClr>
          <a:srgbClr val="3333CC"/>
        </a:buClr>
        <a:buFont typeface="Courier New" pitchFamily="49" charset="0"/>
        <a:buChar char="o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2860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8395"/>
            <a:ext cx="8229600" cy="1143005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Section 5.3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sz="quarter" idx="15"/>
          </p:nvPr>
        </p:nvSpPr>
        <p:spPr>
          <a:xfrm>
            <a:off x="703196" y="3657600"/>
            <a:ext cx="7737608" cy="611640"/>
          </a:xfrm>
          <a:noFill/>
        </p:spPr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buClr>
                <a:srgbClr val="008080"/>
              </a:buClr>
              <a:buSzPct val="25000"/>
              <a:buNone/>
            </a:pPr>
            <a:r>
              <a:rPr lang="en-US" altLang="en-US" sz="3400" dirty="0">
                <a:solidFill>
                  <a:schemeClr val="bg1"/>
                </a:solidFill>
                <a:ea typeface="Arial Black"/>
              </a:rPr>
              <a:t>Chapter </a:t>
            </a:r>
            <a:r>
              <a:rPr lang="en-US" altLang="en-US" sz="3400" dirty="0" smtClean="0">
                <a:solidFill>
                  <a:schemeClr val="bg1"/>
                </a:solidFill>
                <a:ea typeface="Arial Black"/>
              </a:rPr>
              <a:t>5</a:t>
            </a:r>
            <a:endParaRPr lang="en-US" sz="3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17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Computing Overlays with R</a:t>
            </a:r>
          </a:p>
        </p:txBody>
      </p:sp>
      <p:pic>
        <p:nvPicPr>
          <p:cNvPr id="6" name="Picture 2" descr="A set of command lines. The command lines read as follows:&#10;Prompt Sort Exam equals Four Exams [order (Four Exams dollar Exam), 1] hash show grades by Exam&#10;Prompt, y bar equals mean (tilde Grade, data equals Four Exams)&#10;Prompt, rep (y bar, 20)&#10;[1]; 75; 75; 75; 75; 75; 75; 75; 75; 75; 75; 75; 75; 75; 75; 75; 75; 75; 75; 75; 75&#10;Prompt y bar i equals mean (Grade tilde Exam, data equals Four Exams)&#10;Prompt y bar i [Sort Exam dollar Exam]&#10;1; 1; 1; 1; 1; 2; 2; 2; 2; 2; 3; 3; 3; 3; 3; 4; 4; 4; 4; 4&#10;72; 72; 72; 72; 72; 87; 87; 87; 87; 87; 68; 68; 68; 68; 68; 73; 73; 73; 73; 73&#10;Prompt, Group Diff equals y bar i minus y bar&#10;Prompt, Group Diff [Sort Exam dollar Exam]&#10;1; 1; 1; 1; 1; 2; 2; 2; 2; 2; 3; 3; 3; 3; 3; 4; 4; 4; 4; 4&#10;Negative 3; negative 3; negative 3; negative 3; negative 3; 12; 12; 12; 12; 12; negative 7; negative 7; negative 7; negative 7; negative 7; negative 2; negative 2; negative 2; negative 2; negative 2&#10;Prompt Residuals equals Sort Exam dollar Grade minus y bar i [Sort Exam dollar Exam]&#10;Prompt Residuals&#10;1; 1; 1; 1; 1; 2; 2; 2; 2; 2; 3; 3; 3; 3; 3; 4; 4; 4; 4; 4&#10;Negative 10; 22; negative 4; 14; negative 22; 0; 8; 6;10; negative 24; 6; 18; 14; 2; negative 40; 4;16; 0; 6; negative 26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502" y="1519283"/>
            <a:ext cx="8080721" cy="4618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328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Partitioning Variability</a:t>
            </a:r>
          </a:p>
        </p:txBody>
      </p:sp>
      <p:pic>
        <p:nvPicPr>
          <p:cNvPr id="12" name="Picture 2" descr="Data equals Model plus Error. Total variation in response, Y, equals Variation explained by Model, plus Unexplained variation on Residuals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8657" y="1777387"/>
            <a:ext cx="8042399" cy="284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43114" y="5105400"/>
            <a:ext cx="8610600" cy="99950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How do we measure these variabilities for a one-way ANOVA model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05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Partitioning </a:t>
            </a:r>
            <a:r>
              <a:rPr lang="en-US" dirty="0" smtClean="0"/>
              <a:t>Variability for </a:t>
            </a:r>
            <a:r>
              <a:rPr lang="en-US" dirty="0"/>
              <a:t>a One-Way ANOVA</a:t>
            </a:r>
          </a:p>
        </p:txBody>
      </p:sp>
      <p:pic>
        <p:nvPicPr>
          <p:cNvPr id="7" name="Picture 2" descr="A series of three equations.&#10;The first equation is: Total variation in response, y, equals Variation explained by Model, plus Unexplained variation in Residuals.&#10;The second equation is: Sigma left parenthesis y minus y bar right parenthesis squared equals treatment effects sigma left parenthesis y bar subscript i minus y bar right parenthesis squared plus residuals, Sigma left parenthesis y minus y bar subscript i right parenthesis squared.&#10;The third equation is: S S Total equals S S Groups plus S S E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4889" y="1485183"/>
            <a:ext cx="7854809" cy="396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43114" y="5608005"/>
            <a:ext cx="8610600" cy="56419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As with regression we put these in an ANOVA </a:t>
            </a:r>
            <a:r>
              <a:rPr lang="en-US" dirty="0" smtClean="0"/>
              <a:t>table.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800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ANOVA Table (for I Group Means)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43114" y="1396092"/>
            <a:ext cx="8610600" cy="9470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/>
              <a:t>H</a:t>
            </a:r>
            <a:r>
              <a:rPr lang="en-US" baseline="-25000" dirty="0"/>
              <a:t>0</a:t>
            </a:r>
            <a:r>
              <a:rPr lang="en-US" dirty="0"/>
              <a:t>: </a:t>
            </a:r>
            <a:r>
              <a:rPr lang="en-US" i="1" dirty="0">
                <a:sym typeface="Symbol" pitchFamily="18" charset="2"/>
              </a:rPr>
              <a:t></a:t>
            </a:r>
            <a:r>
              <a:rPr lang="en-US" baseline="-25000" dirty="0">
                <a:sym typeface="Symbol" pitchFamily="18" charset="2"/>
              </a:rPr>
              <a:t>1</a:t>
            </a:r>
            <a:r>
              <a:rPr lang="en-US" dirty="0">
                <a:sym typeface="Symbol" pitchFamily="18" charset="2"/>
              </a:rPr>
              <a:t> = </a:t>
            </a:r>
            <a:r>
              <a:rPr lang="en-US" i="1" dirty="0">
                <a:sym typeface="Symbol" pitchFamily="18" charset="2"/>
              </a:rPr>
              <a:t></a:t>
            </a:r>
            <a:r>
              <a:rPr lang="en-US" baseline="-25000" dirty="0">
                <a:sym typeface="Symbol" pitchFamily="18" charset="2"/>
              </a:rPr>
              <a:t>2</a:t>
            </a:r>
            <a:r>
              <a:rPr lang="en-US" dirty="0">
                <a:sym typeface="Symbol" pitchFamily="18" charset="2"/>
              </a:rPr>
              <a:t>= … = </a:t>
            </a:r>
            <a:r>
              <a:rPr lang="en-US" i="1" dirty="0">
                <a:sym typeface="Symbol" pitchFamily="18" charset="2"/>
              </a:rPr>
              <a:t></a:t>
            </a:r>
            <a:r>
              <a:rPr lang="en-US" i="1" baseline="-25000" dirty="0">
                <a:sym typeface="Symbol" pitchFamily="18" charset="2"/>
              </a:rPr>
              <a:t>I</a:t>
            </a:r>
            <a:endParaRPr lang="en-US" i="1" dirty="0">
              <a:sym typeface="Symbol" pitchFamily="18" charset="2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en-US" i="1" dirty="0">
                <a:sym typeface="Symbol" pitchFamily="18" charset="2"/>
              </a:rPr>
              <a:t>H</a:t>
            </a:r>
            <a:r>
              <a:rPr lang="en-US" i="1" baseline="-25000" dirty="0">
                <a:sym typeface="Symbol" pitchFamily="18" charset="2"/>
              </a:rPr>
              <a:t>a</a:t>
            </a:r>
            <a:r>
              <a:rPr lang="en-US" dirty="0">
                <a:sym typeface="Symbol" pitchFamily="18" charset="2"/>
              </a:rPr>
              <a:t>: Some </a:t>
            </a:r>
            <a:r>
              <a:rPr lang="en-US" i="1" dirty="0">
                <a:sym typeface="Symbol" pitchFamily="18" charset="2"/>
              </a:rPr>
              <a:t></a:t>
            </a:r>
            <a:r>
              <a:rPr lang="en-US" i="1" baseline="-25000" dirty="0">
                <a:sym typeface="Symbol" pitchFamily="18" charset="2"/>
              </a:rPr>
              <a:t>i</a:t>
            </a:r>
            <a:r>
              <a:rPr lang="en-US" i="1" dirty="0">
                <a:sym typeface="Symbol" pitchFamily="18" charset="2"/>
              </a:rPr>
              <a:t> </a:t>
            </a:r>
            <a:r>
              <a:rPr lang="en-US" dirty="0">
                <a:sym typeface="Symbol" pitchFamily="18" charset="2"/>
              </a:rPr>
              <a:t> </a:t>
            </a:r>
            <a:r>
              <a:rPr lang="en-US" i="1" dirty="0">
                <a:sym typeface="Symbol" pitchFamily="18" charset="2"/>
              </a:rPr>
              <a:t></a:t>
            </a:r>
            <a:r>
              <a:rPr lang="en-US" i="1" baseline="-25000" dirty="0" smtClean="0">
                <a:sym typeface="Symbol" pitchFamily="18" charset="2"/>
              </a:rPr>
              <a:t>j</a:t>
            </a:r>
            <a:endParaRPr lang="en-US" i="1" baseline="-25000" dirty="0">
              <a:sym typeface="Symbol" pitchFamily="18" charset="2"/>
            </a:endParaRPr>
          </a:p>
        </p:txBody>
      </p:sp>
      <p:pic>
        <p:nvPicPr>
          <p:cNvPr id="14" name="Picture 2" descr="A table has 3 rows and 5 columns with headers that read, Source, d f, S S, M S, and F. The data from the table is as follows:&#10;Row 1. Source: Groups. d f: I minus 1. S S: S S Groups. M S: S S Groups over I minus 1. F: M S Groups over M S E.&#10;Row 2. Source: Error. d f: n minus I. S S: S S E. M S: SSE over n minus I. F: M S Groups over M S E.&#10;Row 3. Source: Total. d f: n minus 1. S S: S S Total. M S: blank. F: blank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2466" y="2513550"/>
            <a:ext cx="7250381" cy="224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241662" y="4940919"/>
            <a:ext cx="8673738" cy="13463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/>
              <a:t>Large </a:t>
            </a:r>
            <a:r>
              <a:rPr lang="en-US" i="1" dirty="0"/>
              <a:t>F</a:t>
            </a:r>
            <a:r>
              <a:rPr lang="en-US" dirty="0"/>
              <a:t> statistic indicates the variability between the groups is large relative the variability within the groups.</a:t>
            </a:r>
          </a:p>
          <a:p>
            <a:pPr marL="0" indent="0" algn="ctr">
              <a:buNone/>
            </a:pPr>
            <a:r>
              <a:rPr lang="en-US" dirty="0"/>
              <a:t>(How large?  See next section for </a:t>
            </a:r>
            <a:r>
              <a:rPr lang="en-US" i="1" dirty="0"/>
              <a:t>P</a:t>
            </a:r>
            <a:r>
              <a:rPr lang="en-US" dirty="0"/>
              <a:t>-value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10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Computing ANOVA Sums of Squares with R</a:t>
            </a:r>
          </a:p>
        </p:txBody>
      </p:sp>
      <p:pic>
        <p:nvPicPr>
          <p:cNvPr id="9" name="Picture 2" descr="A set of command lines.&#10;The command line that reads, Prompt S S Groups equals sum (Group Diff caret 2)&#10;Prompt S S Groups&#10;[1]; 206&#10;Prompt, S,S,E equals sum (Residuals caret 2)&#10;Prompt, S,S,E&#10;[1]; 5200&#10;Prompt S S Total equals sum ((Four Exam dollar Grad minus Y bar) caret 2)&#10;Prompt S S Total&#10;[1]; 6230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0397" y="2085781"/>
            <a:ext cx="7904157" cy="368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213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One-Way ANOVA in 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43114" y="1396092"/>
            <a:ext cx="8610600" cy="9470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Factor ( ) </a:t>
            </a:r>
            <a:r>
              <a:rPr lang="en-US" dirty="0" smtClean="0"/>
              <a:t>is </a:t>
            </a:r>
            <a:r>
              <a:rPr lang="en-US" dirty="0"/>
              <a:t>needed  to treat the numeric Exam variable as </a:t>
            </a:r>
            <a:r>
              <a:rPr lang="en-US" dirty="0" smtClean="0"/>
              <a:t>categories</a:t>
            </a:r>
            <a:endParaRPr lang="en-US" dirty="0"/>
          </a:p>
        </p:txBody>
      </p:sp>
      <p:pic>
        <p:nvPicPr>
          <p:cNvPr id="9" name="Picture 2" descr="A set of command lines and a table with 2 rows and 5 columns with headers that read D F, Sum Sq, Mean Squared, F value, and Pr (greater than F). Command line that reads, prompt Exam Anova equals aov (Grade tilde factor (Exam), data equals Four Exams)&#10;Prompt, summary (Exam Anova)&#10;The command, tilde factor (Exam) is encircled.&#10;The data from the table are as follows:&#10;Row 1. (factor (Exam)): Df: 3; Sum Sq: 1030; Mean Sq: 343.3; F value: 1.056; Pr (greater than F): 0.395.&#10;Row 2. Residuals: Df: 16; Sum Sq: 5200; Mean Sq: 325.0; F value: blank; Pr (greater than F): blank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7340" y="2448422"/>
            <a:ext cx="7991909" cy="21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228600" y="4948265"/>
            <a:ext cx="8673738" cy="12239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This </a:t>
            </a:r>
            <a:r>
              <a:rPr lang="en-US" sz="2400" i="1" dirty="0"/>
              <a:t>F</a:t>
            </a:r>
            <a:r>
              <a:rPr lang="en-US" sz="2400" dirty="0"/>
              <a:t>-ratio is very close to one, indicating that the groups means are not very different (relative to the variability within the groups).</a:t>
            </a:r>
          </a:p>
        </p:txBody>
      </p:sp>
    </p:spTree>
    <p:extLst>
      <p:ext uri="{BB962C8B-B14F-4D97-AF65-F5344CB8AC3E}">
        <p14:creationId xmlns:p14="http://schemas.microsoft.com/office/powerpoint/2010/main" val="1423592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</a:t>
            </a:r>
            <a:r>
              <a:rPr lang="en-US" dirty="0" smtClean="0"/>
              <a:t>5.3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15695" cy="4805217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altLang="en-US" dirty="0">
                <a:sym typeface="Symbol" panose="05050102010706020507" pitchFamily="18" charset="2"/>
              </a:rPr>
              <a:t>One-way </a:t>
            </a:r>
            <a:r>
              <a:rPr lang="en-US" altLang="en-US" dirty="0" smtClean="0">
                <a:sym typeface="Symbol" panose="05050102010706020507" pitchFamily="18" charset="2"/>
              </a:rPr>
              <a:t>ANOVA</a:t>
            </a:r>
            <a:endParaRPr lang="en-US" altLang="en-US" dirty="0">
              <a:sym typeface="Symbol" panose="05050102010706020507" pitchFamily="18" charset="2"/>
            </a:endParaRPr>
          </a:p>
          <a:p>
            <a:pPr marL="457200" lvl="1" indent="0">
              <a:spcBef>
                <a:spcPts val="600"/>
              </a:spcBef>
              <a:buNone/>
            </a:pPr>
            <a:r>
              <a:rPr lang="en-US" altLang="en-US" sz="2600" dirty="0">
                <a:sym typeface="Symbol" panose="05050102010706020507" pitchFamily="18" charset="2"/>
              </a:rPr>
              <a:t>Model</a:t>
            </a:r>
          </a:p>
          <a:p>
            <a:pPr marL="457200" lvl="1" indent="0">
              <a:spcBef>
                <a:spcPts val="600"/>
              </a:spcBef>
              <a:buNone/>
            </a:pPr>
            <a:r>
              <a:rPr lang="en-US" altLang="en-US" sz="2600" dirty="0">
                <a:sym typeface="Symbol" panose="05050102010706020507" pitchFamily="18" charset="2"/>
              </a:rPr>
              <a:t>Fitting the model</a:t>
            </a:r>
          </a:p>
          <a:p>
            <a:pPr marL="457200" lvl="1" indent="0">
              <a:spcBef>
                <a:spcPts val="600"/>
              </a:spcBef>
              <a:buNone/>
            </a:pPr>
            <a:r>
              <a:rPr lang="en-US" altLang="en-US" sz="2600" dirty="0">
                <a:sym typeface="Symbol" panose="05050102010706020507" pitchFamily="18" charset="2"/>
              </a:rPr>
              <a:t>Sums of overlays</a:t>
            </a:r>
          </a:p>
          <a:p>
            <a:pPr marL="457200" lvl="1" indent="0">
              <a:spcBef>
                <a:spcPts val="600"/>
              </a:spcBef>
              <a:buNone/>
            </a:pPr>
            <a:r>
              <a:rPr lang="en-US" altLang="en-US" sz="2600" dirty="0">
                <a:sym typeface="Symbol" panose="05050102010706020507" pitchFamily="18" charset="2"/>
              </a:rPr>
              <a:t>Partitioning variability</a:t>
            </a:r>
          </a:p>
          <a:p>
            <a:pPr marL="457200" lvl="1" indent="0">
              <a:spcBef>
                <a:spcPts val="600"/>
              </a:spcBef>
              <a:buNone/>
            </a:pPr>
            <a:r>
              <a:rPr lang="en-US" altLang="en-US" sz="2600" dirty="0">
                <a:sym typeface="Symbol" panose="05050102010706020507" pitchFamily="18" charset="2"/>
              </a:rPr>
              <a:t>ANOVA table</a:t>
            </a:r>
          </a:p>
        </p:txBody>
      </p:sp>
    </p:spTree>
    <p:extLst>
      <p:ext uri="{BB962C8B-B14F-4D97-AF65-F5344CB8AC3E}">
        <p14:creationId xmlns:p14="http://schemas.microsoft.com/office/powerpoint/2010/main" val="340255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ANOVA for Difference in I Means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6422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Data: Samples from </a:t>
            </a:r>
            <a:r>
              <a:rPr lang="en-US" i="1" dirty="0"/>
              <a:t>I</a:t>
            </a:r>
            <a:r>
              <a:rPr lang="en-US" dirty="0"/>
              <a:t> different groups</a:t>
            </a:r>
          </a:p>
        </p:txBody>
      </p:sp>
      <p:pic>
        <p:nvPicPr>
          <p:cNvPr id="7" name="Picture 2" descr="Samples from I different groups. The summary statistics read n, y bar, and s subscript y. A text below reads, combine all.&#10;The matrix reads as follows.&#10;Row 1: n 1; y bar 1; s 1&#10;Row 2: n 2; y bar 2; s 2&#10;Ellipses suggest that the sequence continues till the row that reads n I, y bar I, s I. &#10;A callout pointing at the rows reads, For each group.&#10;A text below reads Test: H 0: mu 1 equals mu 2 equals ellipsis equals mu 1; H a: some mu I equals mu j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773" y="2311085"/>
            <a:ext cx="8201304" cy="3813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130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One-Way ANOVA Model</a:t>
            </a:r>
          </a:p>
        </p:txBody>
      </p:sp>
      <p:pic>
        <p:nvPicPr>
          <p:cNvPr id="8" name="Picture 2" descr="An equation titled one-way ANOVA model. The equation reads, Y equals mu i plus epsilon&#10;A callout below the equation reads Mean for Group hash i and it points to mu i and the other callout below the equation reads N (0, sigma epsilon) random error points to epsilon.&#10;Equations at the bottom read as follows: &#10;Under H 0 (mu‘s i all equal) equals mu cap 1 equals y bar (overall mean)&#10;Under H a (mu’s i differ) mu cap i equals y bar i (group mean)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7045" y="1466434"/>
            <a:ext cx="8395104" cy="4621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1573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Example: </a:t>
            </a:r>
            <a:r>
              <a:rPr lang="en-US" dirty="0" smtClean="0"/>
              <a:t>FourExams (1 of 2)</a:t>
            </a:r>
            <a:endParaRPr lang="en-US" dirty="0"/>
          </a:p>
        </p:txBody>
      </p:sp>
      <p:pic>
        <p:nvPicPr>
          <p:cNvPr id="6" name="Picture 2" descr="A table shows values related to four exams. The information presented in the table is as follows:&#10;Row 1. Exam number 1: 62, 94, 68, 86, 50, n subscript i: 5, y bar subscript i: 72.0, S subscript i: 17.89.&#10;Row 2. Exam number 2: 87, 95, 93, 97, 63, n subscript i: 5, y bar subscript i: 87.0, S subscript i: 13.93.&#10;Row 3. Exam number 3: 74, 86, 82, 70, 28, n subscript i: 5, y bar subscript i: 68.0, S subscript i: 23.24.&#10;Row 4. Exam number 4: 77, 89, 73, 79, 47, n subscript i: 5, y bar subscript i: 73.0, S subscript i: 15.68.&#10;At the bottom of the table is the following information, labeled overall: n subscript i: 20, y bar subscript i: 75.0, S subscript i: 18.11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0050" y="1447800"/>
            <a:ext cx="8234795" cy="2866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562072"/>
            <a:ext cx="8610600" cy="16574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Is there a significant difference in average grade among the four exams</a:t>
            </a:r>
            <a:r>
              <a:rPr lang="en-US" sz="2400" dirty="0" smtClean="0"/>
              <a:t>?</a:t>
            </a:r>
          </a:p>
          <a:p>
            <a:pPr marL="0" indent="0">
              <a:buNone/>
            </a:pPr>
            <a:r>
              <a:rPr lang="en-US" sz="2400" dirty="0" smtClean="0"/>
              <a:t>Test: </a:t>
            </a:r>
            <a:r>
              <a:rPr lang="en-US" sz="2400" i="1" dirty="0" smtClean="0"/>
              <a:t>H</a:t>
            </a:r>
            <a:r>
              <a:rPr lang="en-US" sz="2400" baseline="-25000" dirty="0" smtClean="0"/>
              <a:t>0</a:t>
            </a:r>
            <a:r>
              <a:rPr lang="en-US" sz="2400" dirty="0"/>
              <a:t>: </a:t>
            </a:r>
            <a:r>
              <a:rPr lang="en-US" sz="2400" i="1" dirty="0">
                <a:sym typeface="Symbol" pitchFamily="18" charset="2"/>
              </a:rPr>
              <a:t></a:t>
            </a:r>
            <a:r>
              <a:rPr lang="en-US" sz="2400" baseline="-25000" dirty="0">
                <a:sym typeface="Symbol" pitchFamily="18" charset="2"/>
              </a:rPr>
              <a:t>1</a:t>
            </a:r>
            <a:r>
              <a:rPr lang="en-US" sz="2400" dirty="0">
                <a:sym typeface="Symbol" pitchFamily="18" charset="2"/>
              </a:rPr>
              <a:t> = </a:t>
            </a:r>
            <a:r>
              <a:rPr lang="en-US" sz="2400" i="1" dirty="0">
                <a:sym typeface="Symbol" pitchFamily="18" charset="2"/>
              </a:rPr>
              <a:t></a:t>
            </a:r>
            <a:r>
              <a:rPr lang="en-US" sz="2400" baseline="-25000" dirty="0">
                <a:sym typeface="Symbol" pitchFamily="18" charset="2"/>
              </a:rPr>
              <a:t>2</a:t>
            </a:r>
            <a:r>
              <a:rPr lang="en-US" sz="2400" dirty="0">
                <a:sym typeface="Symbol" pitchFamily="18" charset="2"/>
              </a:rPr>
              <a:t>= </a:t>
            </a:r>
            <a:r>
              <a:rPr lang="en-US" sz="2400" i="1" dirty="0">
                <a:sym typeface="Symbol" pitchFamily="18" charset="2"/>
              </a:rPr>
              <a:t></a:t>
            </a:r>
            <a:r>
              <a:rPr lang="en-US" sz="2400" baseline="-25000" dirty="0">
                <a:sym typeface="Symbol" pitchFamily="18" charset="2"/>
              </a:rPr>
              <a:t>3</a:t>
            </a:r>
            <a:r>
              <a:rPr lang="en-US" sz="2400" dirty="0">
                <a:sym typeface="Symbol" pitchFamily="18" charset="2"/>
              </a:rPr>
              <a:t> = </a:t>
            </a:r>
            <a:r>
              <a:rPr lang="en-US" sz="2400" i="1" dirty="0">
                <a:sym typeface="Symbol" pitchFamily="18" charset="2"/>
              </a:rPr>
              <a:t></a:t>
            </a:r>
            <a:r>
              <a:rPr lang="en-US" sz="2400" baseline="-25000" dirty="0">
                <a:sym typeface="Symbol" pitchFamily="18" charset="2"/>
              </a:rPr>
              <a:t>4</a:t>
            </a:r>
            <a:endParaRPr lang="en-US" sz="2400" dirty="0">
              <a:sym typeface="Symbol" pitchFamily="18" charset="2"/>
            </a:endParaRPr>
          </a:p>
          <a:p>
            <a:pPr marL="0" indent="742950">
              <a:spcBef>
                <a:spcPct val="0"/>
              </a:spcBef>
              <a:buNone/>
            </a:pPr>
            <a:r>
              <a:rPr lang="en-US" sz="2400" i="1" dirty="0" smtClean="0">
                <a:sym typeface="Symbol" pitchFamily="18" charset="2"/>
              </a:rPr>
              <a:t>H</a:t>
            </a:r>
            <a:r>
              <a:rPr lang="en-US" sz="2400" i="1" baseline="-25000" dirty="0" smtClean="0">
                <a:sym typeface="Symbol" pitchFamily="18" charset="2"/>
              </a:rPr>
              <a:t>a</a:t>
            </a:r>
            <a:r>
              <a:rPr lang="en-US" sz="2400" dirty="0">
                <a:sym typeface="Symbol" pitchFamily="18" charset="2"/>
              </a:rPr>
              <a:t>: Some </a:t>
            </a:r>
            <a:r>
              <a:rPr lang="en-US" sz="2400" i="1" dirty="0">
                <a:sym typeface="Symbol" pitchFamily="18" charset="2"/>
              </a:rPr>
              <a:t></a:t>
            </a:r>
            <a:r>
              <a:rPr lang="en-US" sz="2400" i="1" baseline="-25000" dirty="0">
                <a:sym typeface="Symbol" pitchFamily="18" charset="2"/>
              </a:rPr>
              <a:t>i</a:t>
            </a:r>
            <a:r>
              <a:rPr lang="en-US" sz="2400" i="1" dirty="0">
                <a:sym typeface="Symbol" pitchFamily="18" charset="2"/>
              </a:rPr>
              <a:t> </a:t>
            </a:r>
            <a:r>
              <a:rPr lang="en-US" sz="2400" dirty="0">
                <a:sym typeface="Symbol" pitchFamily="18" charset="2"/>
              </a:rPr>
              <a:t> </a:t>
            </a:r>
            <a:r>
              <a:rPr lang="en-US" sz="2400" i="1" dirty="0">
                <a:sym typeface="Symbol" pitchFamily="18" charset="2"/>
              </a:rPr>
              <a:t></a:t>
            </a:r>
            <a:r>
              <a:rPr lang="en-US" sz="2400" i="1" baseline="-25000" dirty="0" smtClean="0">
                <a:sym typeface="Symbol" pitchFamily="18" charset="2"/>
              </a:rPr>
              <a:t>j</a:t>
            </a:r>
            <a:endParaRPr lang="en-US" sz="2400" i="1" baseline="-25000" dirty="0">
              <a:sym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49887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Alternate </a:t>
            </a:r>
            <a:r>
              <a:rPr lang="en-US" dirty="0" smtClean="0"/>
              <a:t>Form One-Way </a:t>
            </a:r>
            <a:r>
              <a:rPr lang="en-US" dirty="0"/>
              <a:t>ANOVA  Model</a:t>
            </a:r>
          </a:p>
        </p:txBody>
      </p:sp>
      <p:pic>
        <p:nvPicPr>
          <p:cNvPr id="7" name="Picture 3" descr="An equation titled Alternate form one way A N O V A model. The equation is: Y equals mu plus alpha subscript i plus epsilon.&#10;Three callouts below the equation read: Grand mean, pointing mu,  effect for i t h group, pointing to alpha subscript I, and random error, pointing epsilon. The equation below the callouts is: left parenthesis mu subscript i equals mu plus alpha subscript I right parenthesis. The equation below is: mu hat equals y bar and it points to mu and the other equation below reads, alpha cap subscript i equals y bar subscript i minus y bar and it points to alpha subscript i. The equation at the bottom reads, H subscript 0: mu subscript 1 equals mu subscript 2 equals ellipsis equals mu subscript I; H subscript a: some mu subscript i not equals mu subscript j equals H subscript 0: alpha 1 equals alpha 2 equals ellipsis equals alpha subscript I equals 0; H a: some alpha subscript i not equals 0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6973" y="1685080"/>
            <a:ext cx="8026229" cy="4345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859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Example: FourExams </a:t>
            </a:r>
            <a:r>
              <a:rPr lang="en-US" dirty="0" smtClean="0"/>
              <a:t>(2 </a:t>
            </a:r>
            <a:r>
              <a:rPr lang="en-US" dirty="0"/>
              <a:t>of 2)</a:t>
            </a:r>
          </a:p>
        </p:txBody>
      </p:sp>
      <p:pic>
        <p:nvPicPr>
          <p:cNvPr id="6" name="Picture 2" descr="A table has 4 rows and 5 columns and another table has 4 rows and 3 columns. The data from the first table are as follows:&#10;Row 1. (Exam hash 1): 62; 94; 68; 86; 50&#10;Row 2. (Exam hash 2): 87; 95; 93; 97; 63&#10;Row 3. (Exam hash 3): 74; 86; 82; 70; 28&#10;Row 4. (Exam hash 4): 77; 89; 73; 79; 47&#10;The data in the second table are as follows:&#10;The column headers are n subscript I, y bar subscript I, and S subscript i.&#10;Row 1. n subscript i: 5; y bar subscript i: 72.0; S subscript i: 17.89&#10;Row 2. n subscript i: 5; y bar subscript i: 87.0; S subscript i: 13.93&#10;Row 3. n subscript i: 5; y bar subscript i: 68.0; S subscript i: 23.24&#10;Row 4. n subscript i: 5; y bar subscript i: 73.0; S subscript i: 15.68&#10;Overall 20; 75.0; 18.11&#10;An upward arrow from a text mu cap points to 75.0&#10;Equations below the firs table read Alpha cap subscript 1 equals negative 3&#10;Alpha hat subscript 2 equals 12&#10;Alpha hat subscript 3 equals negative 7&#10;Alpha hat subscript 4 equals negative 2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0791" y="1610553"/>
            <a:ext cx="7365293" cy="4403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9013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Sum of Overlays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3114" y="1415142"/>
                <a:ext cx="8610600" cy="125185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𝜇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𝜀</m:t>
                      </m:r>
                    </m:oMath>
                  </m:oMathPara>
                </a14:m>
                <a:endParaRPr lang="en-US" dirty="0" smtClean="0"/>
              </a:p>
              <a:p>
                <a:pPr marL="0" indent="0" algn="ctr">
                  <a:buNone/>
                </a:pPr>
                <a:r>
                  <a:rPr lang="en-US" dirty="0"/>
                  <a:t>Decompose the response values into three pieces</a:t>
                </a:r>
                <a:r>
                  <a:rPr lang="en-US" dirty="0" smtClean="0"/>
                  <a:t>.</a:t>
                </a: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3114" y="1415142"/>
                <a:ext cx="8610600" cy="1251858"/>
              </a:xfr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2" descr="Response equals Grand average equals y bar plus Treatment effect plus left parenthesis y bar subscript i minus y bar right parenthesis plus residual plus left parenthesis y minus y bar subscript i right parenthesis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4480" y="3172116"/>
            <a:ext cx="8537847" cy="1923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043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Sum of Overlays: FourExams</a:t>
            </a:r>
          </a:p>
        </p:txBody>
      </p:sp>
      <p:pic>
        <p:nvPicPr>
          <p:cNvPr id="7" name="Picture 2" descr="A table gives values related to exams. The data from the first table are as follows:&#10;Row 1. Exam number 1: 62; 94; 68; 86; 50, Group mean: 72.0.&#10;Row 2. Exam number 2: 87; 95; 93; 97; 63, Group mean: 87.0.&#10;Ellipses suggest that the sequence continues.&#10;The values from the first row 62, 87 and the value from the second column 94 are circled.&#10;The data from the second table are as follows:&#10;The column headers from left to right are: Observed value, Grand mean, Group effect, and Residual.&#10;Row 1. Exam number 1: Observed value: 62 equals, Grand mean: 75.0 plus, Group effect: negative 3 plus, Residual: negative 10.&#10;Row 2. Exam number 2: Observed value: 94 equals, Grand mean: 75.0 plus, Group effect: negative 3 plus, Residual: 22.&#10;Ellipses suggest that the sequence continues.&#10;Row 3. Exam number 2: Observed value: 87 equals, Grand mean: 75.0 plus, Group effect: 12 plus, Residual: 0.&#10;Row 4. Exam number 2: Observed value: 95 equals, Grand mean: 75.0 plus, Group effect: 12 plus, Residual: 8.&#10;Ellipses suggest that the sequence continues.&#10;The values from first row that is under the columns Grand mean and Group effect 75.0 plus negative 3 and the values from third row 75.0 plus 12 are circled. 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7192" y="1511123"/>
            <a:ext cx="6610008" cy="4576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615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gerinvitels3e_lectureslides_ch01_fin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bergerinvitels3e_lectureslides_ch01_final</Template>
  <TotalTime>2331</TotalTime>
  <Words>262</Words>
  <Application>Microsoft Office PowerPoint</Application>
  <PresentationFormat>On-screen Show (4:3)</PresentationFormat>
  <Paragraphs>51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ＭＳ Ｐゴシック</vt:lpstr>
      <vt:lpstr>Arial</vt:lpstr>
      <vt:lpstr>Arial Black</vt:lpstr>
      <vt:lpstr>Calibri</vt:lpstr>
      <vt:lpstr>Cambria Math</vt:lpstr>
      <vt:lpstr>Courier New</vt:lpstr>
      <vt:lpstr>Symbol</vt:lpstr>
      <vt:lpstr>Wingdings</vt:lpstr>
      <vt:lpstr>bergerinvitels3e_lectureslides_ch01_final</vt:lpstr>
      <vt:lpstr>Section 5.3</vt:lpstr>
      <vt:lpstr>Section 5.3 </vt:lpstr>
      <vt:lpstr>ANOVA for Difference in I Means</vt:lpstr>
      <vt:lpstr>One-Way ANOVA Model</vt:lpstr>
      <vt:lpstr>Example: FourExams (1 of 2)</vt:lpstr>
      <vt:lpstr>Alternate Form One-Way ANOVA  Model</vt:lpstr>
      <vt:lpstr>Example: FourExams (2 of 2)</vt:lpstr>
      <vt:lpstr>Sum of Overlays</vt:lpstr>
      <vt:lpstr>Sum of Overlays: FourExams</vt:lpstr>
      <vt:lpstr>Computing Overlays with R</vt:lpstr>
      <vt:lpstr>Partitioning Variability</vt:lpstr>
      <vt:lpstr>Partitioning Variability for a One-Way ANOVA</vt:lpstr>
      <vt:lpstr>ANOVA Table (for I Group Means)</vt:lpstr>
      <vt:lpstr>Computing ANOVA Sums of Squares with R</vt:lpstr>
      <vt:lpstr>One-Way ANOVA in 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5.3</dc:title>
  <dc:creator>Canon</dc:creator>
  <cp:lastModifiedBy>Newton, Andy</cp:lastModifiedBy>
  <cp:revision>526</cp:revision>
  <dcterms:created xsi:type="dcterms:W3CDTF">2015-10-23T14:29:37Z</dcterms:created>
  <dcterms:modified xsi:type="dcterms:W3CDTF">2018-08-30T15:08:43Z</dcterms:modified>
</cp:coreProperties>
</file>